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47"/>
  </p:notesMasterIdLst>
  <p:handoutMasterIdLst>
    <p:handoutMasterId r:id="rId48"/>
  </p:handoutMasterIdLst>
  <p:sldIdLst>
    <p:sldId id="291" r:id="rId2"/>
    <p:sldId id="292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40" r:id="rId41"/>
    <p:sldId id="401" r:id="rId42"/>
    <p:sldId id="494" r:id="rId43"/>
    <p:sldId id="495" r:id="rId44"/>
    <p:sldId id="405" r:id="rId45"/>
    <p:sldId id="49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35482EB-4CC0-4EC7-8FA2-DF8E43AE6011}">
          <p14:sldIdLst>
            <p14:sldId id="291"/>
            <p14:sldId id="292"/>
            <p14:sldId id="293"/>
          </p14:sldIdLst>
        </p14:section>
        <p14:section name="Seven Testing Principles" id="{7BEA4179-EB04-4418-B5A4-565C3CF21297}">
          <p14:sldIdLst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What is Unit Testing" id="{C05BD989-252A-4AFA-B744-CDDCCB8E14D8}">
          <p14:sldIdLst>
            <p14:sldId id="302"/>
            <p14:sldId id="303"/>
            <p14:sldId id="304"/>
            <p14:sldId id="305"/>
            <p14:sldId id="306"/>
          </p14:sldIdLst>
        </p14:section>
        <p14:section name="Unit Testing Frameworks" id="{6F4F91BA-177C-4259-B6D6-2C748D26FE52}">
          <p14:sldIdLst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Good Practices" id="{C2790E82-D56E-4E20-948C-32C63B29B72E}">
          <p14:sldIdLst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</p14:sldIdLst>
        </p14:section>
        <p14:section name="Conclusion" id="{384A5352-A1E2-40E1-AEDA-8C1DFB0C031C}">
          <p14:sldIdLst>
            <p14:sldId id="340"/>
            <p14:sldId id="401"/>
            <p14:sldId id="494"/>
            <p14:sldId id="495"/>
            <p14:sldId id="40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99" autoAdjust="0"/>
    <p:restoredTop sz="95214" autoAdjust="0"/>
  </p:normalViewPr>
  <p:slideViewPr>
    <p:cSldViewPr showGuides="1">
      <p:cViewPr varScale="1">
        <p:scale>
          <a:sx n="80" d="100"/>
          <a:sy n="80" d="100"/>
        </p:scale>
        <p:origin x="450" y="9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23.9.2021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0CE9A7C-F4CB-400F-AAA0-F307462C51E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01667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A7601DD-A2A0-4027-A6CF-737C667ABF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24719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E27CF6D-6170-4FDF-8910-8926163A91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69605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5988AECE-162D-4CC3-80C5-72717D52CE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46590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0F56FBBF-A57D-4785-91D8-3B2FFF3132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87044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AF1A17BD-0CF1-4430-A17C-134032A43A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45202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B167A3D-3D68-4F3C-972B-756A92FCF7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82298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2DD27B6-6ADB-420E-A643-C8A3AD7B80A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0582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</a:t>
            </a:r>
            <a:r>
              <a:rPr lang="en-US" dirty="0" err="1"/>
              <a:t>SoftUni</a:t>
            </a:r>
            <a:r>
              <a:rPr lang="en-US" dirty="0"/>
              <a:t> -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195026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228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CB802A7-039C-436B-ABC4-6F14400184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9948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0345B7-0DDF-4254-9297-E8803A34DC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01657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7C82559-23AA-443D-9BA0-3FA32896981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25371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4A3F2C3A-44CA-42F6-A93B-62A13F09E5D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5633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your opinion which operation is most likely to cause your Operation system to fail?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Microsoft Word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IE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10 different application all at the same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E33BD6D-2A89-4B21-862F-DBDEA32EE7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64672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8992306-FD29-45BA-B52C-DBB65728F7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85344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0C9A64C8-F6EE-4AD1-A159-3F0C2C885CC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46455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FD5873E5-C33C-4A83-966D-778651E97F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03141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844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9F93855-908C-494A-8686-4981DB527E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80551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13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pic>
        <p:nvPicPr>
          <p:cNvPr id="15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6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8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title style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37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8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40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41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4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43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44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4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46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pic>
        <p:nvPicPr>
          <p:cNvPr id="5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0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  <p:pic>
        <p:nvPicPr>
          <p:cNvPr id="14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5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sp>
        <p:nvSpPr>
          <p:cNvPr id="22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3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6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10287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36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03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2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3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6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8276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6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3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5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0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svg"/><Relationship Id="rId18" Type="http://schemas.openxmlformats.org/officeDocument/2006/relationships/hyperlink" Target="https://de.draftkings.com/" TargetMode="External"/><Relationship Id="rId3" Type="http://schemas.openxmlformats.org/officeDocument/2006/relationships/hyperlink" Target="https://www.softwaregroup.com/" TargetMode="External"/><Relationship Id="rId21" Type="http://schemas.openxmlformats.org/officeDocument/2006/relationships/image" Target="../media/image44.png"/><Relationship Id="rId7" Type="http://schemas.openxmlformats.org/officeDocument/2006/relationships/hyperlink" Target="https://www.postbank.bg/" TargetMode="External"/><Relationship Id="rId12" Type="http://schemas.openxmlformats.org/officeDocument/2006/relationships/image" Target="../media/image39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6" Type="http://schemas.openxmlformats.org/officeDocument/2006/relationships/hyperlink" Target="https://indeavr.com/expertise/software-engineering/enterprise-business-application-integration/" TargetMode="External"/><Relationship Id="rId20" Type="http://schemas.openxmlformats.org/officeDocument/2006/relationships/hyperlink" Target="https://motion-software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g"/><Relationship Id="rId11" Type="http://schemas.openxmlformats.org/officeDocument/2006/relationships/hyperlink" Target="https://www.infragistics.com/" TargetMode="External"/><Relationship Id="rId5" Type="http://schemas.openxmlformats.org/officeDocument/2006/relationships/hyperlink" Target="https://www.xs-software.com/" TargetMode="External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10" Type="http://schemas.openxmlformats.org/officeDocument/2006/relationships/image" Target="../media/image38.jpg"/><Relationship Id="rId19" Type="http://schemas.openxmlformats.org/officeDocument/2006/relationships/image" Target="../media/image43.png"/><Relationship Id="rId4" Type="http://schemas.openxmlformats.org/officeDocument/2006/relationships/image" Target="../media/image35.png"/><Relationship Id="rId9" Type="http://schemas.openxmlformats.org/officeDocument/2006/relationships/hyperlink" Target="https://smartit.bg/" TargetMode="External"/><Relationship Id="rId14" Type="http://schemas.openxmlformats.org/officeDocument/2006/relationships/hyperlink" Target="https://www.coca-colahellenic.com/" TargetMode="External"/><Relationship Id="rId22" Type="http://schemas.openxmlformats.org/officeDocument/2006/relationships/hyperlink" Target="https://www.superhosting.bg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eee.bg/" TargetMode="External"/><Relationship Id="rId7" Type="http://schemas.openxmlformats.org/officeDocument/2006/relationships/hyperlink" Target="https://www.youtube.com/c/CodeItUpwithIvo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hyperlink" Target="https://virtualracingschool.com/" TargetMode="Externa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hyperlink" Target="https://softuni.b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71147" y="5175130"/>
            <a:ext cx="2951518" cy="832014"/>
          </a:xfrm>
        </p:spPr>
        <p:txBody>
          <a:bodyPr/>
          <a:lstStyle/>
          <a:p>
            <a:r>
              <a:rPr lang="en-US" dirty="0"/>
              <a:t>Technical Trainers</a:t>
            </a:r>
          </a:p>
          <a:p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71147" y="4650873"/>
            <a:ext cx="2951518" cy="958651"/>
          </a:xfrm>
        </p:spPr>
        <p:txBody>
          <a:bodyPr/>
          <a:lstStyle/>
          <a:p>
            <a:r>
              <a:rPr lang="en-US" dirty="0"/>
              <a:t>SoftUni Team</a:t>
            </a:r>
          </a:p>
          <a:p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4400" dirty="0"/>
              <a:t>Building Rock-Solid Software</a:t>
            </a:r>
          </a:p>
          <a:p>
            <a:pPr>
              <a:spcAft>
                <a:spcPts val="0"/>
              </a:spcAft>
            </a:pPr>
            <a:endParaRPr lang="en-US" sz="3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Unit Testing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9F1BDA-F97C-4297-B733-9377B9EBC4AA}"/>
              </a:ext>
            </a:extLst>
          </p:cNvPr>
          <p:cNvGrpSpPr/>
          <p:nvPr/>
        </p:nvGrpSpPr>
        <p:grpSpPr>
          <a:xfrm>
            <a:off x="212516" y="2837976"/>
            <a:ext cx="3491328" cy="1410106"/>
            <a:chOff x="3954672" y="2553477"/>
            <a:chExt cx="4282656" cy="1729714"/>
          </a:xfrm>
        </p:grpSpPr>
        <p:grpSp>
          <p:nvGrpSpPr>
            <p:cNvPr id="13" name="Group 12"/>
            <p:cNvGrpSpPr/>
            <p:nvPr/>
          </p:nvGrpSpPr>
          <p:grpSpPr>
            <a:xfrm>
              <a:off x="3954672" y="2613531"/>
              <a:ext cx="1786155" cy="1600500"/>
              <a:chOff x="9845969" y="4403679"/>
              <a:chExt cx="1564686" cy="144780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6584603" y="2553477"/>
              <a:ext cx="1652725" cy="1729714"/>
              <a:chOff x="9542415" y="4380964"/>
              <a:chExt cx="1733597" cy="1873556"/>
            </a:xfrm>
          </p:grpSpPr>
          <p:grpSp>
            <p:nvGrpSpPr>
              <p:cNvPr id="23" name="Group 2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 dirty="0"/>
                </a:p>
              </p:txBody>
            </p:sp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24" name="Straight Connector 23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Down 21"/>
            <p:cNvSpPr/>
            <p:nvPr/>
          </p:nvSpPr>
          <p:spPr>
            <a:xfrm rot="16200000">
              <a:off x="5983016" y="3195475"/>
              <a:ext cx="359397" cy="534205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14ADD229-CBDC-4A62-996F-F2653AB55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Testing shows presence of defects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Testing can </a:t>
            </a:r>
            <a:r>
              <a:rPr lang="en-US" sz="3200" b="1" dirty="0">
                <a:solidFill>
                  <a:schemeClr val="bg1"/>
                </a:solidFill>
              </a:rPr>
              <a:t>show that defects are present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Cannot prove that there are no defects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Appropriate testing </a:t>
            </a:r>
            <a:r>
              <a:rPr lang="en-US" sz="3200" b="1" dirty="0">
                <a:solidFill>
                  <a:schemeClr val="bg1"/>
                </a:solidFill>
              </a:rPr>
              <a:t>reduces</a:t>
            </a:r>
            <a:r>
              <a:rPr lang="en-US" sz="3200" dirty="0"/>
              <a:t> the probability for defects</a:t>
            </a:r>
          </a:p>
          <a:p>
            <a:pPr>
              <a:lnSpc>
                <a:spcPct val="100000"/>
              </a:lnSpc>
              <a:buSzPct val="90000"/>
            </a:pPr>
            <a:endParaRPr lang="en-US" sz="3400" dirty="0"/>
          </a:p>
          <a:p>
            <a:pPr>
              <a:lnSpc>
                <a:spcPct val="100000"/>
              </a:lnSpc>
              <a:buSzPct val="90000"/>
            </a:pPr>
            <a:endParaRPr lang="bg-BG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(5)</a:t>
            </a:r>
          </a:p>
        </p:txBody>
      </p:sp>
    </p:spTree>
    <p:extLst>
      <p:ext uri="{BB962C8B-B14F-4D97-AF65-F5344CB8AC3E}">
        <p14:creationId xmlns:p14="http://schemas.microsoft.com/office/powerpoint/2010/main" val="770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A384A04F-E904-4E4F-8AD9-D7632A84F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Absence-of-errors fallacy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Finding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fixing</a:t>
            </a:r>
            <a:r>
              <a:rPr lang="en-US" sz="3200" dirty="0"/>
              <a:t> defects itself does not help in these cases:</a:t>
            </a:r>
          </a:p>
          <a:p>
            <a:pPr lvl="2"/>
            <a:r>
              <a:rPr lang="en-US" sz="3000" dirty="0"/>
              <a:t>The system built is unusable</a:t>
            </a:r>
          </a:p>
          <a:p>
            <a:pPr lvl="2"/>
            <a:r>
              <a:rPr lang="en-US" sz="3000" dirty="0"/>
              <a:t>Does not fulfill the users’ needs and expectations</a:t>
            </a:r>
          </a:p>
          <a:p>
            <a:pPr>
              <a:lnSpc>
                <a:spcPct val="100000"/>
              </a:lnSpc>
              <a:buSzPct val="90000"/>
            </a:pPr>
            <a:endParaRPr lang="bg-BG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(6)</a:t>
            </a:r>
          </a:p>
        </p:txBody>
      </p:sp>
    </p:spTree>
    <p:extLst>
      <p:ext uri="{BB962C8B-B14F-4D97-AF65-F5344CB8AC3E}">
        <p14:creationId xmlns:p14="http://schemas.microsoft.com/office/powerpoint/2010/main" val="249055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76" y="1150460"/>
            <a:ext cx="2695826" cy="2695826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321D7517-9CCB-45BB-B5CB-1ECC08D595A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What is Unit Testing?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F49918-73C9-4DBE-9F08-35806CF7137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Software Used to Test Software</a:t>
            </a:r>
          </a:p>
        </p:txBody>
      </p:sp>
    </p:spTree>
    <p:extLst>
      <p:ext uri="{BB962C8B-B14F-4D97-AF65-F5344CB8AC3E}">
        <p14:creationId xmlns:p14="http://schemas.microsoft.com/office/powerpoint/2010/main" val="22541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bg1"/>
                </a:solidFill>
              </a:rPr>
              <a:t>structured</a:t>
            </a:r>
          </a:p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bg1"/>
                </a:solidFill>
              </a:rPr>
              <a:t>repeatable</a:t>
            </a:r>
          </a:p>
          <a:p>
            <a:pPr>
              <a:lnSpc>
                <a:spcPct val="100000"/>
              </a:lnSpc>
            </a:pPr>
            <a:r>
              <a:rPr lang="en-US" dirty="0"/>
              <a:t>Can’t </a:t>
            </a:r>
            <a:r>
              <a:rPr lang="en-US" b="1" dirty="0">
                <a:solidFill>
                  <a:schemeClr val="bg1"/>
                </a:solidFill>
              </a:rPr>
              <a:t>cover</a:t>
            </a:r>
            <a:r>
              <a:rPr lang="en-US" dirty="0"/>
              <a:t> all of the code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as </a:t>
            </a:r>
            <a:r>
              <a:rPr lang="en-US" b="1" dirty="0">
                <a:solidFill>
                  <a:schemeClr val="bg1"/>
                </a:solidFill>
              </a:rPr>
              <a:t>easy</a:t>
            </a:r>
            <a:r>
              <a:rPr lang="en-US" dirty="0"/>
              <a:t> as it should be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Testing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2827" y="3887035"/>
            <a:ext cx="7638173" cy="247283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void TestSum() 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if 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this.Sum(1, 2) != 3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) 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 new Exception("1 + 2 != 3")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2552E68-3994-4490-BAF8-FE1C381D562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5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1E74AF2B-CD37-4320-B900-1930DA672F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need a </a:t>
            </a:r>
            <a:r>
              <a:rPr lang="en-US" b="1" dirty="0">
                <a:solidFill>
                  <a:schemeClr val="bg1"/>
                </a:solidFill>
              </a:rPr>
              <a:t>structured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approach</a:t>
            </a:r>
            <a:r>
              <a:rPr lang="en-US" dirty="0"/>
              <a:t> that:</a:t>
            </a:r>
          </a:p>
          <a:p>
            <a:pPr lvl="1"/>
            <a:r>
              <a:rPr lang="en-US" sz="3200" dirty="0"/>
              <a:t>Allows </a:t>
            </a:r>
            <a:r>
              <a:rPr lang="en-US" sz="3200" b="1" dirty="0">
                <a:solidFill>
                  <a:schemeClr val="bg1"/>
                </a:solidFill>
              </a:rPr>
              <a:t>refactoring</a:t>
            </a:r>
          </a:p>
          <a:p>
            <a:pPr lvl="1"/>
            <a:r>
              <a:rPr lang="en-US" sz="3200" dirty="0"/>
              <a:t>Reduces the </a:t>
            </a:r>
            <a:r>
              <a:rPr lang="en-US" sz="3200" b="1" dirty="0">
                <a:solidFill>
                  <a:schemeClr val="bg1"/>
                </a:solidFill>
              </a:rPr>
              <a:t>cost of change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Decreases</a:t>
            </a:r>
            <a:r>
              <a:rPr lang="en-US" sz="3200" dirty="0"/>
              <a:t> the number of </a:t>
            </a:r>
            <a:r>
              <a:rPr lang="en-US" sz="3200" b="1" dirty="0">
                <a:solidFill>
                  <a:schemeClr val="bg1"/>
                </a:solidFill>
              </a:rPr>
              <a:t>defects</a:t>
            </a:r>
            <a:r>
              <a:rPr lang="en-US" sz="3200" dirty="0"/>
              <a:t> in the code 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Bonus: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Improves </a:t>
            </a:r>
            <a:r>
              <a:rPr lang="en-US" sz="3200" b="1" dirty="0">
                <a:solidFill>
                  <a:schemeClr val="bg1"/>
                </a:solidFill>
              </a:rPr>
              <a:t>design</a:t>
            </a:r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Moving Away from Manual Testing</a:t>
            </a:r>
          </a:p>
        </p:txBody>
      </p:sp>
    </p:spTree>
    <p:extLst>
      <p:ext uri="{BB962C8B-B14F-4D97-AF65-F5344CB8AC3E}">
        <p14:creationId xmlns:p14="http://schemas.microsoft.com/office/powerpoint/2010/main" val="179379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System</a:t>
            </a:r>
            <a:r>
              <a:rPr lang="en-US" dirty="0"/>
              <a:t> tests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Integration</a:t>
            </a:r>
            <a:r>
              <a:rPr lang="en-US" dirty="0"/>
              <a:t> tests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Unit</a:t>
            </a:r>
            <a:r>
              <a:rPr lang="en-US" dirty="0"/>
              <a:t> tests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Testing</a:t>
            </a:r>
          </a:p>
        </p:txBody>
      </p:sp>
      <p:sp>
        <p:nvSpPr>
          <p:cNvPr id="6" name="Oval 5"/>
          <p:cNvSpPr/>
          <p:nvPr/>
        </p:nvSpPr>
        <p:spPr>
          <a:xfrm>
            <a:off x="5061081" y="2541489"/>
            <a:ext cx="4244959" cy="3624339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</a:p>
        </p:txBody>
      </p:sp>
      <p:sp>
        <p:nvSpPr>
          <p:cNvPr id="11" name="Oval 10"/>
          <p:cNvSpPr/>
          <p:nvPr/>
        </p:nvSpPr>
        <p:spPr>
          <a:xfrm>
            <a:off x="3571625" y="3876773"/>
            <a:ext cx="2681027" cy="2289057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</a:t>
            </a:r>
          </a:p>
        </p:txBody>
      </p:sp>
      <p:sp>
        <p:nvSpPr>
          <p:cNvPr id="10" name="Oval 9"/>
          <p:cNvSpPr/>
          <p:nvPr/>
        </p:nvSpPr>
        <p:spPr>
          <a:xfrm>
            <a:off x="2529004" y="4956391"/>
            <a:ext cx="1416538" cy="1209438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5534F-8EB8-472A-9078-9D64EC814602}"/>
              </a:ext>
            </a:extLst>
          </p:cNvPr>
          <p:cNvSpPr txBox="1"/>
          <p:nvPr/>
        </p:nvSpPr>
        <p:spPr>
          <a:xfrm>
            <a:off x="6186000" y="997199"/>
            <a:ext cx="5386759" cy="14165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More types of testing: Regression, UI,</a:t>
            </a:r>
            <a:br>
              <a:rPr lang="en-US" sz="2400" dirty="0"/>
            </a:br>
            <a:r>
              <a:rPr lang="en-US" sz="2400" dirty="0"/>
              <a:t>Load, Performance, Stress, Security,</a:t>
            </a:r>
            <a:br>
              <a:rPr lang="en-US" sz="2400" dirty="0"/>
            </a:br>
            <a:r>
              <a:rPr lang="en-US" sz="2400" dirty="0"/>
              <a:t>Manual, Acceptance, Black-box, A/B, etc.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63825C7-5EF9-41B3-BC88-651B34D7A46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9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1E7EC-EDF3-4127-A4E3-D79096FB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Tests</a:t>
            </a:r>
          </a:p>
        </p:txBody>
      </p:sp>
      <p:pic>
        <p:nvPicPr>
          <p:cNvPr id="1026" name="Picture 2" descr="2 Unit tests, 0 Integration Tests">
            <a:extLst>
              <a:ext uri="{FF2B5EF4-FFF2-40B4-BE49-F238E27FC236}">
                <a16:creationId xmlns:a16="http://schemas.microsoft.com/office/drawing/2014/main" id="{A0D9C8A5-1A11-475B-801D-C699E2A334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4" y="1504949"/>
            <a:ext cx="8144475" cy="458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4AB0CCC6-6015-4F9D-A6A8-85CCABFC621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8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952" y="1314000"/>
            <a:ext cx="2708095" cy="27080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05BDC5-3A47-45B7-BB1C-F541AF952AE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Unit Testing Frameworks</a:t>
            </a:r>
          </a:p>
        </p:txBody>
      </p:sp>
    </p:spTree>
    <p:extLst>
      <p:ext uri="{BB962C8B-B14F-4D97-AF65-F5344CB8AC3E}">
        <p14:creationId xmlns:p14="http://schemas.microsoft.com/office/powerpoint/2010/main" val="80231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/>
          <a:lstStyle/>
          <a:p>
            <a:r>
              <a:rPr lang="en-GB" dirty="0"/>
              <a:t>Initially ported from </a:t>
            </a:r>
            <a:r>
              <a:rPr lang="en-GB" b="1" dirty="0">
                <a:solidFill>
                  <a:schemeClr val="bg1"/>
                </a:solidFill>
              </a:rPr>
              <a:t>Junit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NUnit</a:t>
            </a:r>
            <a:r>
              <a:rPr lang="en-US" dirty="0"/>
              <a:t> version </a:t>
            </a:r>
            <a:r>
              <a:rPr lang="en-US" b="1" dirty="0">
                <a:solidFill>
                  <a:schemeClr val="bg1"/>
                </a:solidFill>
              </a:rPr>
              <a:t>3.0</a:t>
            </a:r>
            <a:r>
              <a:rPr lang="en-US" dirty="0"/>
              <a:t>, has been completely </a:t>
            </a:r>
            <a:r>
              <a:rPr lang="en-US" b="1" dirty="0">
                <a:solidFill>
                  <a:schemeClr val="bg1"/>
                </a:solidFill>
              </a:rPr>
              <a:t>rewritten</a:t>
            </a:r>
          </a:p>
          <a:p>
            <a:r>
              <a:rPr lang="en-US" dirty="0"/>
              <a:t>NUnit is an </a:t>
            </a:r>
            <a:r>
              <a:rPr lang="en-US" b="1" dirty="0">
                <a:solidFill>
                  <a:schemeClr val="bg1"/>
                </a:solidFill>
              </a:rPr>
              <a:t>Open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Source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software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Support</a:t>
            </a:r>
            <a:r>
              <a:rPr lang="en-US" dirty="0"/>
              <a:t> for a wide range of </a:t>
            </a:r>
            <a:r>
              <a:rPr lang="en-US" b="1" dirty="0">
                <a:solidFill>
                  <a:schemeClr val="bg1"/>
                </a:solidFill>
              </a:rPr>
              <a:t>.NET platforms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NUnit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4A429B5-868B-45AF-BB9C-99EDD5636D5B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1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72488248-9F44-40D9-B421-43A51A8C4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456000" y="1191135"/>
            <a:ext cx="5545597" cy="4957073"/>
          </a:xfrm>
        </p:spPr>
        <p:txBody>
          <a:bodyPr/>
          <a:lstStyle/>
          <a:p>
            <a:r>
              <a:rPr lang="en-US" dirty="0"/>
              <a:t>MS-Test has only one update per VS version</a:t>
            </a:r>
          </a:p>
          <a:p>
            <a:r>
              <a:rPr lang="en-US" b="1" dirty="0">
                <a:solidFill>
                  <a:schemeClr val="bg1"/>
                </a:solidFill>
              </a:rPr>
              <a:t>Expected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exception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message assertion must be done using </a:t>
            </a:r>
            <a:r>
              <a:rPr lang="en-US" b="1" dirty="0">
                <a:solidFill>
                  <a:schemeClr val="bg1"/>
                </a:solidFill>
              </a:rPr>
              <a:t>Try-Catch</a:t>
            </a:r>
            <a:r>
              <a:rPr lang="en-US" dirty="0"/>
              <a:t> in MS-Test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700" dirty="0"/>
              <a:t>NUnit allows for </a:t>
            </a:r>
            <a:r>
              <a:rPr lang="en-US" sz="3700" b="1" dirty="0">
                <a:solidFill>
                  <a:schemeClr val="bg1"/>
                </a:solidFill>
              </a:rPr>
              <a:t>parameterized</a:t>
            </a:r>
            <a:r>
              <a:rPr lang="en-US" sz="37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700" b="1" dirty="0">
                <a:solidFill>
                  <a:schemeClr val="bg1"/>
                </a:solidFill>
              </a:rPr>
              <a:t>tests</a:t>
            </a:r>
          </a:p>
          <a:p>
            <a:pPr>
              <a:buClr>
                <a:schemeClr val="tx1"/>
              </a:buClr>
            </a:pPr>
            <a:r>
              <a:rPr lang="en-GB" sz="3700" b="1" dirty="0">
                <a:solidFill>
                  <a:schemeClr val="bg1"/>
                </a:solidFill>
              </a:rPr>
              <a:t>Readable </a:t>
            </a:r>
            <a:r>
              <a:rPr lang="en-GB" sz="3700" dirty="0"/>
              <a:t>Assert</a:t>
            </a:r>
            <a:r>
              <a:rPr lang="en-GB" sz="3700" b="1" dirty="0">
                <a:solidFill>
                  <a:schemeClr val="bg1"/>
                </a:solidFill>
              </a:rPr>
              <a:t> </a:t>
            </a:r>
            <a:r>
              <a:rPr lang="en-GB" sz="3700" dirty="0"/>
              <a:t>method</a:t>
            </a:r>
            <a:endParaRPr lang="en-US" sz="37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700" dirty="0"/>
              <a:t>NUnit has </a:t>
            </a:r>
            <a:r>
              <a:rPr lang="en-US" sz="3700" b="1" dirty="0">
                <a:solidFill>
                  <a:schemeClr val="bg1"/>
                </a:solidFill>
              </a:rPr>
              <a:t>frequent</a:t>
            </a:r>
            <a:r>
              <a:rPr lang="en-US" sz="37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700" b="1" dirty="0">
                <a:solidFill>
                  <a:schemeClr val="bg1"/>
                </a:solidFill>
              </a:rPr>
              <a:t>version</a:t>
            </a:r>
            <a:r>
              <a:rPr lang="en-US" sz="37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700" b="1" dirty="0">
                <a:solidFill>
                  <a:schemeClr val="bg1"/>
                </a:solidFill>
              </a:rPr>
              <a:t>updates</a:t>
            </a:r>
            <a:r>
              <a:rPr lang="en-US" sz="37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US" sz="3700" b="1" dirty="0">
                <a:solidFill>
                  <a:schemeClr val="bg1"/>
                </a:solidFill>
              </a:rPr>
              <a:t>Expected</a:t>
            </a:r>
            <a:r>
              <a:rPr lang="en-US" sz="37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700" b="1" dirty="0">
                <a:solidFill>
                  <a:schemeClr val="bg1"/>
                </a:solidFill>
              </a:rPr>
              <a:t>exception</a:t>
            </a:r>
            <a:r>
              <a:rPr lang="en-US" sz="37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700" dirty="0"/>
              <a:t>message assertion can be done using </a:t>
            </a:r>
            <a:r>
              <a:rPr lang="en-US" sz="3700" b="1" dirty="0">
                <a:solidFill>
                  <a:schemeClr val="bg1"/>
                </a:solidFill>
              </a:rPr>
              <a:t>attribute</a:t>
            </a:r>
            <a:r>
              <a:rPr lang="en-US" sz="3700" dirty="0"/>
              <a:t> in NUnit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NUnit</a:t>
            </a:r>
            <a:r>
              <a:rPr lang="en-US" dirty="0"/>
              <a:t> vs MSTest</a:t>
            </a:r>
          </a:p>
        </p:txBody>
      </p:sp>
    </p:spTree>
    <p:extLst>
      <p:ext uri="{BB962C8B-B14F-4D97-AF65-F5344CB8AC3E}">
        <p14:creationId xmlns:p14="http://schemas.microsoft.com/office/powerpoint/2010/main" val="202530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6ED51393-404C-46FF-AA58-53F734E8C0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Seven Testing Principles</a:t>
            </a:r>
          </a:p>
          <a:p>
            <a:r>
              <a:rPr lang="en-GB" dirty="0"/>
              <a:t>What is Unit Testing?</a:t>
            </a:r>
          </a:p>
          <a:p>
            <a:r>
              <a:rPr lang="en-GB" dirty="0"/>
              <a:t>Unit Testing Frameworks</a:t>
            </a:r>
          </a:p>
          <a:p>
            <a:pPr lvl="1"/>
            <a:r>
              <a:rPr lang="en-GB" noProof="1"/>
              <a:t>NUnit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3A-s Pattern</a:t>
            </a:r>
          </a:p>
          <a:p>
            <a:r>
              <a:rPr lang="en-GB" dirty="0"/>
              <a:t>Good Practices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8196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5454A6DC-8003-4499-9D2A-2A88344965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/>
              <a:t>Create console application project</a:t>
            </a:r>
          </a:p>
          <a:p>
            <a:r>
              <a:rPr lang="en-US" sz="4000" dirty="0"/>
              <a:t>Add BankAccount class</a:t>
            </a:r>
          </a:p>
          <a:p>
            <a:r>
              <a:rPr lang="en-US" sz="4000" dirty="0"/>
              <a:t>Create NUnit Project</a:t>
            </a:r>
          </a:p>
          <a:p>
            <a:r>
              <a:rPr lang="en-US" sz="4000" dirty="0"/>
              <a:t>Test the </a:t>
            </a:r>
            <a:r>
              <a:rPr lang="en-US" sz="4000" noProof="1"/>
              <a:t>BankAccount</a:t>
            </a:r>
            <a:r>
              <a:rPr lang="en-US" sz="4000" dirty="0"/>
              <a:t> class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NUnit Test</a:t>
            </a:r>
          </a:p>
        </p:txBody>
      </p:sp>
    </p:spTree>
    <p:extLst>
      <p:ext uri="{BB962C8B-B14F-4D97-AF65-F5344CB8AC3E}">
        <p14:creationId xmlns:p14="http://schemas.microsoft.com/office/powerpoint/2010/main" val="70174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89DCCE28-B4E4-4FF4-8D3F-D6ADDD9CE8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Create a class </a:t>
            </a:r>
            <a:r>
              <a:rPr lang="en-US" noProof="1"/>
              <a:t>library (.Net Core) </a:t>
            </a:r>
          </a:p>
          <a:p>
            <a:pPr lvl="1"/>
            <a:r>
              <a:rPr lang="en-US" dirty="0"/>
              <a:t>Name it like the project you are testing, but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b="1" dirty="0">
                <a:solidFill>
                  <a:schemeClr val="bg1"/>
                </a:solidFill>
              </a:rPr>
              <a:t>.Tests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 </a:t>
            </a:r>
            <a:r>
              <a:rPr lang="en-US" dirty="0"/>
              <a:t>suffix</a:t>
            </a:r>
          </a:p>
          <a:p>
            <a:pPr lvl="1"/>
            <a:r>
              <a:rPr lang="en-US" dirty="0"/>
              <a:t>Right click on the project to open the </a:t>
            </a:r>
            <a:r>
              <a:rPr lang="en-US" b="1" dirty="0">
                <a:solidFill>
                  <a:schemeClr val="bg1"/>
                </a:solidFill>
              </a:rPr>
              <a:t>NuGet package manager</a:t>
            </a:r>
            <a:endParaRPr lang="en-US" dirty="0"/>
          </a:p>
          <a:p>
            <a:r>
              <a:rPr lang="en-US" dirty="0"/>
              <a:t>Create a console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applicaton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/>
              <a:t>Add BankAccount class for us to test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NUnit</a:t>
            </a:r>
            <a:r>
              <a:rPr lang="en-US" dirty="0"/>
              <a:t> Test (1)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D202A7-BC3F-48C0-963B-0455686979A4}"/>
              </a:ext>
            </a:extLst>
          </p:cNvPr>
          <p:cNvGrpSpPr/>
          <p:nvPr/>
        </p:nvGrpSpPr>
        <p:grpSpPr>
          <a:xfrm>
            <a:off x="1304278" y="4708269"/>
            <a:ext cx="3862526" cy="1645347"/>
            <a:chOff x="5015144" y="4912455"/>
            <a:chExt cx="3862526" cy="1645347"/>
          </a:xfrm>
          <a:solidFill>
            <a:schemeClr val="tx1">
              <a:lumMod val="40000"/>
              <a:lumOff val="60000"/>
              <a:alpha val="20000"/>
            </a:schemeClr>
          </a:solidFill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3916F9E7-18C8-44DC-9AC0-3481A213EBBF}"/>
                </a:ext>
              </a:extLst>
            </p:cNvPr>
            <p:cNvSpPr txBox="1">
              <a:spLocks/>
            </p:cNvSpPr>
            <p:nvPr/>
          </p:nvSpPr>
          <p:spPr>
            <a:xfrm>
              <a:off x="5015144" y="5499391"/>
              <a:ext cx="3862526" cy="105841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defPPr>
                <a:defRPr lang="en-US"/>
              </a:defPPr>
              <a:lvl1pPr defTabSz="1218438" latinLnBrk="1">
                <a:spcBef>
                  <a:spcPts val="400"/>
                </a:spcBef>
                <a:spcAft>
                  <a:spcPts val="400"/>
                </a:spcAft>
                <a:buFont typeface="Wingdings" panose="05000000000000000000" pitchFamily="2" charset="2"/>
                <a:buNone/>
                <a:defRPr sz="2397" b="1">
                  <a:latin typeface="Consolas" pitchFamily="49" charset="0"/>
                  <a:cs typeface="Consolas" pitchFamily="49" charset="0"/>
                </a:defRPr>
              </a:lvl1pPr>
            </a:lstStyle>
            <a:p>
              <a:r>
                <a:rPr lang="en-US" noProof="1"/>
                <a:t>+Amount : decimal</a:t>
              </a:r>
            </a:p>
            <a:p>
              <a:r>
                <a:rPr lang="en-US" noProof="1"/>
                <a:t>+BankAccount(decimal)</a:t>
              </a:r>
            </a:p>
          </p:txBody>
        </p:sp>
        <p:sp>
          <p:nvSpPr>
            <p:cNvPr id="7" name="Text Placeholder 3">
              <a:extLst>
                <a:ext uri="{FF2B5EF4-FFF2-40B4-BE49-F238E27FC236}">
                  <a16:creationId xmlns:a16="http://schemas.microsoft.com/office/drawing/2014/main" id="{D3C1CB86-60FF-4FA7-8910-BAC8A152D7C8}"/>
                </a:ext>
              </a:extLst>
            </p:cNvPr>
            <p:cNvSpPr txBox="1">
              <a:spLocks/>
            </p:cNvSpPr>
            <p:nvPr/>
          </p:nvSpPr>
          <p:spPr>
            <a:xfrm>
              <a:off x="5015144" y="4912455"/>
              <a:ext cx="3862526" cy="586936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defPPr>
                <a:defRPr lang="en-US"/>
              </a:defPPr>
              <a:lvl1pPr defTabSz="1218438" latinLnBrk="1">
                <a:spcBef>
                  <a:spcPts val="400"/>
                </a:spcBef>
                <a:spcAft>
                  <a:spcPts val="400"/>
                </a:spcAft>
                <a:buFont typeface="Wingdings" panose="05000000000000000000" pitchFamily="2" charset="2"/>
                <a:buNone/>
                <a:defRPr sz="2397" b="1">
                  <a:latin typeface="Consolas" pitchFamily="49" charset="0"/>
                  <a:cs typeface="Consolas" pitchFamily="49" charset="0"/>
                </a:defRPr>
              </a:lvl1pPr>
            </a:lstStyle>
            <a:p>
              <a:r>
                <a:rPr lang="en-US" noProof="1"/>
                <a:t>BankAccount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708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562AA3E0-0FED-463B-A437-7DDA960C09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NUnit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70000"/>
              </a:lnSpc>
            </a:pPr>
            <a:endParaRPr lang="en-US" dirty="0"/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/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NUnit3TestAdapter</a:t>
            </a: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Install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Microsoft.Net.Test.Sdk</a:t>
            </a: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Open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Explorer</a:t>
            </a:r>
            <a:r>
              <a:rPr lang="en-US" dirty="0"/>
              <a:t> (Ctrl + E, T or Test-&gt;Windows -&gt;TestExplorer)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NUnit</a:t>
            </a:r>
            <a:r>
              <a:rPr lang="en-US" dirty="0"/>
              <a:t> Test (2)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0884EC-2465-41D2-A103-C73846556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64" y="1705120"/>
            <a:ext cx="5704606" cy="853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80761-5374-4E20-A640-B93958EE1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64" y="4951637"/>
            <a:ext cx="5034716" cy="727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A8A76F-8394-4293-BCAA-6E8F1D3CC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64" y="3335916"/>
            <a:ext cx="6781581" cy="72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1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40A8A11-D66D-4838-82A3-089E86742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your first test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NUnit Test</a:t>
            </a:r>
            <a:r>
              <a:rPr lang="en-GB" dirty="0"/>
              <a:t> (3)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9199" y="1810151"/>
            <a:ext cx="10653602" cy="44469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  <a:defRPr sz="2397" b="1"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[TestFixture]</a:t>
            </a:r>
          </a:p>
          <a:p>
            <a:r>
              <a:rPr lang="en-US" dirty="0"/>
              <a:t>public class BankAcountTests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bg1"/>
                </a:solidFill>
              </a:rPr>
              <a:t>[Test]</a:t>
            </a:r>
          </a:p>
          <a:p>
            <a:r>
              <a:rPr lang="en-US" dirty="0"/>
              <a:t>  public void AccountInitializeWithPositiveValue() {</a:t>
            </a:r>
          </a:p>
          <a:p>
            <a:r>
              <a:rPr lang="en-US" dirty="0"/>
              <a:t>    BankAccount account = new BankAccount(2000m);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Assert.That</a:t>
            </a:r>
            <a:r>
              <a:rPr lang="en-US" dirty="0"/>
              <a:t>(account.Amount, </a:t>
            </a:r>
            <a:r>
              <a:rPr lang="en-US" dirty="0">
                <a:solidFill>
                  <a:schemeClr val="bg1"/>
                </a:solidFill>
              </a:rPr>
              <a:t>Is</a:t>
            </a:r>
            <a:r>
              <a:rPr lang="en-US" dirty="0"/>
              <a:t>.EqualTo(2000m));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071000" y="1676663"/>
            <a:ext cx="3655690" cy="760521"/>
          </a:xfrm>
          <a:prstGeom prst="wedgeRoundRectCallout">
            <a:avLst>
              <a:gd name="adj1" fmla="val -61748"/>
              <a:gd name="adj2" fmla="val 1106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Attribute that marks a class that contains tests 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2556999" y="3204000"/>
            <a:ext cx="1925285" cy="461950"/>
          </a:xfrm>
          <a:prstGeom prst="wedgeRoundRectCallout">
            <a:avLst>
              <a:gd name="adj1" fmla="val -57146"/>
              <a:gd name="adj2" fmla="val 2352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Test Method 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2236466" y="5277119"/>
            <a:ext cx="2566353" cy="769511"/>
          </a:xfrm>
          <a:prstGeom prst="wedgeRoundRectCallout">
            <a:avLst>
              <a:gd name="adj1" fmla="val -55738"/>
              <a:gd name="adj2" fmla="val -4644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Assert class comes with NUnit</a:t>
            </a:r>
            <a:endParaRPr lang="bg-BG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88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332AD0A1-4120-4B59-8E3D-48BCFFEEC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Organize and clarify </a:t>
            </a:r>
            <a:r>
              <a:rPr lang="en-US" dirty="0"/>
              <a:t>test code by breaking down a test case into the following </a:t>
            </a:r>
            <a:r>
              <a:rPr lang="en-US" b="1" dirty="0">
                <a:solidFill>
                  <a:schemeClr val="bg1"/>
                </a:solidFill>
              </a:rPr>
              <a:t>functional sections</a:t>
            </a:r>
            <a:r>
              <a:rPr lang="en-US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Arrange</a:t>
            </a:r>
            <a:r>
              <a:rPr lang="en-US" dirty="0"/>
              <a:t> section of a unit test initializes objects and sets the value of the data that is passed to the test case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Act</a:t>
            </a:r>
            <a:r>
              <a:rPr lang="en-US" dirty="0"/>
              <a:t> section invokes the test case with the arranged </a:t>
            </a:r>
            <a:br>
              <a:rPr lang="en-US" dirty="0"/>
            </a:br>
            <a:r>
              <a:rPr lang="en-US" dirty="0"/>
              <a:t>parameters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Assert</a:t>
            </a:r>
            <a:r>
              <a:rPr lang="en-US" dirty="0"/>
              <a:t> section verifies the test case behaves as expected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AAA Testing Pattern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4084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F5116E68-446C-49D4-8D57-20B9B257D1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3A Pattern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42977" y="1680262"/>
            <a:ext cx="9506046" cy="435873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DepositShouldAddMoney()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BankAccount account = new BankAccount();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account.Deposit(50);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Assert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(account.Balance,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.EqualTo(50));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5601000" y="4014000"/>
            <a:ext cx="3380569" cy="761261"/>
          </a:xfrm>
          <a:prstGeom prst="wedgeRoundRectCallout">
            <a:avLst>
              <a:gd name="adj1" fmla="val -58936"/>
              <a:gd name="adj2" fmla="val -714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Each test should test a single behavior!</a:t>
            </a:r>
            <a:endParaRPr lang="bg-BG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40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360B0534-B2FE-4F18-97AE-FF2E7BBC8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Load provided solution in Visual Studio</a:t>
            </a:r>
            <a:endParaRPr lang="bg-BG" dirty="0"/>
          </a:p>
          <a:p>
            <a:r>
              <a:rPr lang="en-US" dirty="0"/>
              <a:t>Add new test project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Tests</a:t>
            </a:r>
          </a:p>
          <a:p>
            <a:r>
              <a:rPr lang="en-US" dirty="0"/>
              <a:t>Create a class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AxeTests</a:t>
            </a:r>
          </a:p>
          <a:p>
            <a:r>
              <a:rPr lang="en-US" dirty="0"/>
              <a:t>Create the following tests:</a:t>
            </a:r>
          </a:p>
          <a:p>
            <a:pPr lvl="1"/>
            <a:r>
              <a:rPr lang="en-US" dirty="0"/>
              <a:t>Test if weapon </a:t>
            </a:r>
            <a:r>
              <a:rPr lang="en-US" b="1" dirty="0">
                <a:solidFill>
                  <a:schemeClr val="bg1"/>
                </a:solidFill>
              </a:rPr>
              <a:t>loses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durability</a:t>
            </a:r>
            <a:r>
              <a:rPr lang="en-US" dirty="0"/>
              <a:t> after attack</a:t>
            </a:r>
          </a:p>
          <a:p>
            <a:pPr lvl="1"/>
            <a:r>
              <a:rPr lang="en-US" dirty="0"/>
              <a:t>Test attacking with a </a:t>
            </a:r>
            <a:r>
              <a:rPr lang="en-US" b="1" dirty="0">
                <a:solidFill>
                  <a:schemeClr val="bg1"/>
                </a:solidFill>
              </a:rPr>
              <a:t>broken weapon</a:t>
            </a:r>
          </a:p>
          <a:p>
            <a:pPr lvl="2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Axe</a:t>
            </a:r>
          </a:p>
        </p:txBody>
      </p:sp>
    </p:spTree>
    <p:extLst>
      <p:ext uri="{BB962C8B-B14F-4D97-AF65-F5344CB8AC3E}">
        <p14:creationId xmlns:p14="http://schemas.microsoft.com/office/powerpoint/2010/main" val="151349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FC3943F5-4D71-4DEB-9E7B-863C858FFC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 (1)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974109" y="1277311"/>
            <a:ext cx="10243782" cy="530168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AxeLosesDurabilyAfterAttack()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Arrange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 axe = new Axe(10, 10);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Act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(axe.DurabilityPoints,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EqualTo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(9));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63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7409E73D-E905-4F07-BBFC-34FF11ACDD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 (2)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1371000" y="1584000"/>
            <a:ext cx="9506047" cy="46446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BrokenAxeCantAttack()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 axe = new Axe(1, 1);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(() =&gt; axe.Attack(dummy),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.InvalidOperationException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  .With.Message.EqualTo("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Axe is broken.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"));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243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D2694546-EBC0-4407-8EDD-F1630F0F2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class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DummyTests</a:t>
            </a:r>
          </a:p>
          <a:p>
            <a:r>
              <a:rPr lang="en-US" dirty="0"/>
              <a:t>Create the following tests</a:t>
            </a:r>
          </a:p>
          <a:p>
            <a:pPr lvl="1"/>
            <a:r>
              <a:rPr lang="en-US" sz="3200" dirty="0"/>
              <a:t>Dummy </a:t>
            </a:r>
            <a:r>
              <a:rPr lang="en-US" sz="3200" b="1" dirty="0">
                <a:solidFill>
                  <a:schemeClr val="bg1"/>
                </a:solidFill>
              </a:rPr>
              <a:t>loses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health</a:t>
            </a:r>
            <a:r>
              <a:rPr lang="en-US" sz="3200" dirty="0"/>
              <a:t> if attacked</a:t>
            </a:r>
          </a:p>
          <a:p>
            <a:pPr lvl="1"/>
            <a:r>
              <a:rPr lang="en-US" sz="3200" dirty="0"/>
              <a:t>Dead Dummy </a:t>
            </a:r>
            <a:r>
              <a:rPr lang="en-US" sz="3200" b="1" dirty="0">
                <a:solidFill>
                  <a:schemeClr val="bg1"/>
                </a:solidFill>
              </a:rPr>
              <a:t>throws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exception</a:t>
            </a:r>
            <a:r>
              <a:rPr lang="en-US" sz="3200" dirty="0"/>
              <a:t> if attacked</a:t>
            </a:r>
          </a:p>
          <a:p>
            <a:pPr lvl="1"/>
            <a:r>
              <a:rPr lang="en-US" sz="3200" dirty="0"/>
              <a:t>Dead Dummy </a:t>
            </a:r>
            <a:r>
              <a:rPr lang="en-US" sz="3200" b="1" dirty="0">
                <a:solidFill>
                  <a:schemeClr val="bg1"/>
                </a:solidFill>
              </a:rPr>
              <a:t>can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give</a:t>
            </a:r>
            <a:r>
              <a:rPr lang="en-US" sz="3200" dirty="0"/>
              <a:t> XP</a:t>
            </a:r>
          </a:p>
          <a:p>
            <a:pPr lvl="1"/>
            <a:r>
              <a:rPr lang="en-US" sz="3200" dirty="0"/>
              <a:t>Alive Dummy </a:t>
            </a:r>
            <a:r>
              <a:rPr lang="en-US" sz="3200" b="1" dirty="0">
                <a:solidFill>
                  <a:schemeClr val="bg1"/>
                </a:solidFill>
              </a:rPr>
              <a:t>can't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give</a:t>
            </a:r>
            <a:r>
              <a:rPr lang="en-US" sz="3200" dirty="0"/>
              <a:t> XP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Dummy</a:t>
            </a:r>
          </a:p>
        </p:txBody>
      </p:sp>
    </p:spTree>
    <p:extLst>
      <p:ext uri="{BB962C8B-B14F-4D97-AF65-F5344CB8AC3E}">
        <p14:creationId xmlns:p14="http://schemas.microsoft.com/office/powerpoint/2010/main" val="294360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930491F8-D9AE-4C86-B1E3-CF6A576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73037" y="1347788"/>
            <a:ext cx="11804650" cy="537368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bg-BG" sz="3398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7200" b="1" i="0" u="sng" strike="noStrike" kern="1200" cap="none" spc="0" normalizeH="0" baseline="0" noProof="0" dirty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sli.do</a:t>
            </a:r>
            <a:b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</a:t>
            </a:r>
            <a:r>
              <a:rPr kumimoji="0" lang="en-US" sz="115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csharp-advanced</a:t>
            </a:r>
            <a:endParaRPr kumimoji="0" lang="en-US" sz="33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24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1AC76025-576C-479A-877A-D39F5E7F36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Dummy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1729473" y="1375745"/>
            <a:ext cx="8812566" cy="50272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DummyLosesHealthAfterAttack()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Arrange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Dummy(20, 10);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Act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dummy.TakeAttack(5);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Assert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(dummy.Health,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EqualTo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(15));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TODO: Write the rest of the tests</a:t>
            </a:r>
          </a:p>
        </p:txBody>
      </p:sp>
    </p:spTree>
    <p:extLst>
      <p:ext uri="{BB962C8B-B14F-4D97-AF65-F5344CB8AC3E}">
        <p14:creationId xmlns:p14="http://schemas.microsoft.com/office/powerpoint/2010/main" val="189783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179" y="1120913"/>
            <a:ext cx="2157641" cy="3020698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10C30588-C5F7-4FCF-9EDD-D6B1101DCA39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Unit Testing Best Practices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28608D-6671-4884-83FD-B15A226D889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How to Write Good Tests</a:t>
            </a:r>
          </a:p>
        </p:txBody>
      </p:sp>
    </p:spTree>
    <p:extLst>
      <p:ext uri="{BB962C8B-B14F-4D97-AF65-F5344CB8AC3E}">
        <p14:creationId xmlns:p14="http://schemas.microsoft.com/office/powerpoint/2010/main" val="145625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>
            <a:extLst>
              <a:ext uri="{FF2B5EF4-FFF2-40B4-BE49-F238E27FC236}">
                <a16:creationId xmlns:a16="http://schemas.microsoft.com/office/drawing/2014/main" id="{2F157F26-D018-4381-9728-55BDC04C6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Condition</a:t>
            </a:r>
          </a:p>
          <a:p>
            <a:endParaRPr lang="en-GB" dirty="0"/>
          </a:p>
          <a:p>
            <a:r>
              <a:rPr lang="en-GB" dirty="0"/>
              <a:t>Comparison</a:t>
            </a:r>
          </a:p>
          <a:p>
            <a:endParaRPr lang="en-GB" dirty="0"/>
          </a:p>
          <a:p>
            <a:r>
              <a:rPr lang="en-GB" dirty="0"/>
              <a:t>Exception</a:t>
            </a:r>
          </a:p>
          <a:p>
            <a:endParaRPr lang="en-GB" dirty="0"/>
          </a:p>
          <a:p>
            <a:endParaRPr lang="en-GB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Asserts (1)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43509" y="3341337"/>
            <a:ext cx="7467491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dirty="0">
                <a:latin typeface="Consolas" pitchFamily="49" charset="0"/>
                <a:cs typeface="Consolas" pitchFamily="49" charset="0"/>
              </a:rPr>
              <a:t>Assert.That(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actual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, Is.EqualTo(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expected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43509" y="1876033"/>
            <a:ext cx="7467491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dirty="0">
                <a:latin typeface="Consolas" pitchFamily="49" charset="0"/>
                <a:cs typeface="Consolas" pitchFamily="49" charset="0"/>
              </a:rPr>
              <a:t>Assert.That(bool 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condition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43509" y="4694691"/>
            <a:ext cx="7467492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Assert.That(() =&gt; { code },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Throws.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ExpectedException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38881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>
            <a:extLst>
              <a:ext uri="{FF2B5EF4-FFF2-40B4-BE49-F238E27FC236}">
                <a16:creationId xmlns:a16="http://schemas.microsoft.com/office/drawing/2014/main" id="{3EAD7346-2D5D-4C7E-A6C5-002D181F0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String Assert</a:t>
            </a:r>
          </a:p>
          <a:p>
            <a:endParaRPr lang="en-GB" sz="2800" b="1" dirty="0"/>
          </a:p>
          <a:p>
            <a:endParaRPr lang="en-GB" sz="1400" b="1" dirty="0"/>
          </a:p>
          <a:p>
            <a:r>
              <a:rPr lang="en-GB" dirty="0"/>
              <a:t>Collection Assert</a:t>
            </a:r>
          </a:p>
          <a:p>
            <a:endParaRPr lang="en-GB" b="1" dirty="0"/>
          </a:p>
          <a:p>
            <a:endParaRPr lang="en-GB" sz="1200" b="1" dirty="0"/>
          </a:p>
          <a:p>
            <a:r>
              <a:rPr lang="en-GB" dirty="0"/>
              <a:t>File Assert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Asserts (2)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85801" y="1796844"/>
            <a:ext cx="7484907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 actual,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.Contain(string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 expected));</a:t>
            </a:r>
            <a:endParaRPr lang="en-GB" sz="2397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85799" y="3457854"/>
            <a:ext cx="7484909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 expected</a:t>
            </a:r>
            <a:br>
              <a:rPr lang="bg-BG" sz="2397" b="1" noProof="1">
                <a:latin typeface="Consolas" pitchFamily="49" charset="0"/>
                <a:cs typeface="Consolas" pitchFamily="49" charset="0"/>
              </a:rPr>
            </a:br>
            <a:r>
              <a:rPr lang="bg-BG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Has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.Member(object actual));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85799" y="5207478"/>
            <a:ext cx="7484909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Assert.That(string filePath,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.Exist);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Assert.That(FileInfo file,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.Exist);</a:t>
            </a:r>
          </a:p>
        </p:txBody>
      </p:sp>
    </p:spTree>
    <p:extLst>
      <p:ext uri="{BB962C8B-B14F-4D97-AF65-F5344CB8AC3E}">
        <p14:creationId xmlns:p14="http://schemas.microsoft.com/office/powerpoint/2010/main" val="387446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CFAC626A-755D-4FE2-B220-8B00B1DD8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Assertions can </a:t>
            </a:r>
            <a:r>
              <a:rPr lang="en-US" b="1" dirty="0">
                <a:solidFill>
                  <a:schemeClr val="bg1"/>
                </a:solidFill>
              </a:rPr>
              <a:t>show messages</a:t>
            </a:r>
          </a:p>
          <a:p>
            <a:pPr lvl="1"/>
            <a:r>
              <a:rPr lang="en-US" dirty="0"/>
              <a:t>Helps with </a:t>
            </a:r>
            <a:r>
              <a:rPr lang="en-US" b="1" dirty="0">
                <a:solidFill>
                  <a:schemeClr val="bg1"/>
                </a:solidFill>
              </a:rPr>
              <a:t>diagnostics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Assertion Messages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209279" y="2559409"/>
            <a:ext cx="8891721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Assert.That(axe.DurabilityPoints, Is.EqualTo(12),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"Axe Durability doesn't change after attack"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  <a:endParaRPr lang="en-GB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019336" y="4183436"/>
            <a:ext cx="2828960" cy="1140542"/>
          </a:xfrm>
          <a:prstGeom prst="wedgeRoundRectCallout">
            <a:avLst>
              <a:gd name="adj1" fmla="val -62308"/>
              <a:gd name="adj2" fmla="val -2787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Test failure messages help to find the problem</a:t>
            </a:r>
            <a:endParaRPr lang="bg-BG" sz="2400" b="1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27" y="3726237"/>
            <a:ext cx="5332680" cy="1795838"/>
          </a:xfrm>
          <a:prstGeom prst="roundRect">
            <a:avLst>
              <a:gd name="adj" fmla="val 10240"/>
            </a:avLst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09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FF16B10F-D472-4CAA-9CB9-B3C6ADB83C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Don't Repeat Yourself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406000" y="1854000"/>
            <a:ext cx="7145475" cy="390688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private BankAccount account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SetUp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TestInit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this.account = new BankAccount();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TearDown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TestCleanUp() { … 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698738" y="2516835"/>
            <a:ext cx="2365732" cy="803143"/>
          </a:xfrm>
          <a:prstGeom prst="wedgeRoundRectCallout">
            <a:avLst>
              <a:gd name="adj1" fmla="val -64480"/>
              <a:gd name="adj2" fmla="val 3379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Executes before each test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724645" y="4451835"/>
            <a:ext cx="2508183" cy="690166"/>
          </a:xfrm>
          <a:prstGeom prst="wedgeRoundRectCallout">
            <a:avLst>
              <a:gd name="adj1" fmla="val -61719"/>
              <a:gd name="adj2" fmla="val 3263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Executes after each test</a:t>
            </a:r>
            <a:endParaRPr lang="bg-BG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0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261E73BD-5C9A-4224-924F-C49499BA3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names</a:t>
            </a:r>
          </a:p>
          <a:p>
            <a:pPr lvl="1"/>
            <a:r>
              <a:rPr lang="en-US" dirty="0"/>
              <a:t>Should use </a:t>
            </a:r>
            <a:r>
              <a:rPr lang="en-US" b="1" dirty="0">
                <a:solidFill>
                  <a:schemeClr val="bg1"/>
                </a:solidFill>
              </a:rPr>
              <a:t>business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domain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terminology</a:t>
            </a:r>
          </a:p>
          <a:p>
            <a:pPr lvl="1"/>
            <a:r>
              <a:rPr lang="en-US" dirty="0"/>
              <a:t>Should be </a:t>
            </a:r>
            <a:r>
              <a:rPr lang="en-US" b="1" dirty="0">
                <a:solidFill>
                  <a:schemeClr val="bg1"/>
                </a:solidFill>
              </a:rPr>
              <a:t>descriptive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readable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Test Methods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7540" y="4627508"/>
            <a:ext cx="8564732" cy="13247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DepositAddsMoneyToBalance()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DepositNegativeShouldNotAddMoney()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TransferSubtractsFromSourceAddsToDestAccount() {}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7540" y="3214458"/>
            <a:ext cx="8564732" cy="13247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IncrementNumber()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Test1()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TestTransfer() {}</a:t>
            </a:r>
          </a:p>
        </p:txBody>
      </p:sp>
      <p:pic>
        <p:nvPicPr>
          <p:cNvPr id="4098" name="Picture 2" descr="Image result for ti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876" y="4850281"/>
            <a:ext cx="879156" cy="8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x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05874" y="3544229"/>
            <a:ext cx="665160" cy="6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3120E5F-E219-4617-A0BD-EFBE5A1E23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Refactor the tests for </a:t>
            </a:r>
            <a:r>
              <a:rPr lang="en-US" b="1" dirty="0">
                <a:solidFill>
                  <a:schemeClr val="bg1"/>
                </a:solidFill>
              </a:rPr>
              <a:t>Axe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Dummy</a:t>
            </a:r>
            <a:r>
              <a:rPr lang="en-US" dirty="0"/>
              <a:t> classes</a:t>
            </a:r>
          </a:p>
          <a:p>
            <a:r>
              <a:rPr lang="en-US" dirty="0"/>
              <a:t>Make sure that: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Names</a:t>
            </a:r>
            <a:r>
              <a:rPr lang="en-US" dirty="0"/>
              <a:t> of test methods are </a:t>
            </a:r>
            <a:r>
              <a:rPr lang="en-US" b="1" dirty="0">
                <a:solidFill>
                  <a:schemeClr val="bg1"/>
                </a:solidFill>
              </a:rPr>
              <a:t>descriptive</a:t>
            </a:r>
          </a:p>
          <a:p>
            <a:pPr lvl="1"/>
            <a:r>
              <a:rPr lang="en-US" dirty="0"/>
              <a:t>You use </a:t>
            </a:r>
            <a:r>
              <a:rPr lang="en-US" b="1" dirty="0">
                <a:solidFill>
                  <a:schemeClr val="bg1"/>
                </a:solidFill>
              </a:rPr>
              <a:t>appropriate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assertions</a:t>
            </a:r>
            <a:r>
              <a:rPr lang="en-US" dirty="0"/>
              <a:t> (assert equals vs assert true)</a:t>
            </a:r>
          </a:p>
          <a:p>
            <a:pPr lvl="1"/>
            <a:r>
              <a:rPr lang="en-US" dirty="0"/>
              <a:t>You use </a:t>
            </a:r>
            <a:r>
              <a:rPr lang="en-US" b="1" dirty="0">
                <a:solidFill>
                  <a:schemeClr val="bg1"/>
                </a:solidFill>
              </a:rPr>
              <a:t>assertion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messages</a:t>
            </a:r>
          </a:p>
          <a:p>
            <a:pPr lvl="1"/>
            <a:r>
              <a:rPr lang="en-US" dirty="0"/>
              <a:t>There are </a:t>
            </a:r>
            <a:r>
              <a:rPr lang="en-US" b="1" dirty="0">
                <a:solidFill>
                  <a:schemeClr val="bg1"/>
                </a:solidFill>
              </a:rPr>
              <a:t>no magic numbers</a:t>
            </a:r>
          </a:p>
          <a:p>
            <a:pPr lvl="1"/>
            <a:r>
              <a:rPr lang="en-US" dirty="0"/>
              <a:t>There is no </a:t>
            </a:r>
            <a:r>
              <a:rPr lang="en-US" b="1" dirty="0">
                <a:solidFill>
                  <a:schemeClr val="bg1"/>
                </a:solidFill>
              </a:rPr>
              <a:t>code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duplication</a:t>
            </a:r>
            <a:r>
              <a:rPr lang="en-US" dirty="0"/>
              <a:t> (Don’t Repeat Yourself)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Refactor Tests</a:t>
            </a:r>
          </a:p>
        </p:txBody>
      </p:sp>
    </p:spTree>
    <p:extLst>
      <p:ext uri="{BB962C8B-B14F-4D97-AF65-F5344CB8AC3E}">
        <p14:creationId xmlns:p14="http://schemas.microsoft.com/office/powerpoint/2010/main" val="272140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A4D0AE74-FDD7-41AE-8767-486DE3B9B8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Solution: Refactor Tests (1)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71000" y="1944000"/>
            <a:ext cx="11144252" cy="353800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private Axe axe;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private Dummy dummy;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[SetUp]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TestInit()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this.axe = new Axe(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, 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this.dummy = new Dummy(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20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, 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20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5635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6977C9AF-BC4D-4275-B214-DD25D97C78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Solution: Refactor Tests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96000" y="1273085"/>
            <a:ext cx="10800000" cy="538241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AxeLosesDurabilyAfterAttack()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Assert.That(axe.DurabilityPoints, Is.EqualTo(1)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"Axe Durability doesn't change after attack");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BrokenAxeCantAttack()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Assert.That(() =&gt; axe.Attack(dummy),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Throws.InvalidOperationException.With.Message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.EqualTo("Axe is broken."));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689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952" y="1269000"/>
            <a:ext cx="2888095" cy="28880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1AE1D45-6936-427F-808A-0774D94A66CE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Seven Testing Principles</a:t>
            </a:r>
          </a:p>
        </p:txBody>
      </p:sp>
    </p:spTree>
    <p:extLst>
      <p:ext uri="{BB962C8B-B14F-4D97-AF65-F5344CB8AC3E}">
        <p14:creationId xmlns:p14="http://schemas.microsoft.com/office/powerpoint/2010/main" val="73494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">
            <a:extLst>
              <a:ext uri="{FF2B5EF4-FFF2-40B4-BE49-F238E27FC236}">
                <a16:creationId xmlns:a16="http://schemas.microsoft.com/office/drawing/2014/main" id="{B1B9EA35-1890-4363-990F-B9FF137881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3073" y="1723767"/>
            <a:ext cx="11815018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Unit Testing </a:t>
            </a:r>
            <a:r>
              <a:rPr lang="en-GB" sz="3600" dirty="0">
                <a:solidFill>
                  <a:schemeClr val="bg2"/>
                </a:solidFill>
              </a:rPr>
              <a:t>helps us build solid code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Structure</a:t>
            </a:r>
            <a:r>
              <a:rPr lang="en-GB" sz="3600" dirty="0">
                <a:solidFill>
                  <a:schemeClr val="bg2"/>
                </a:solidFill>
              </a:rPr>
              <a:t> your unit tests – </a:t>
            </a: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3A Pattern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dirty="0">
                <a:solidFill>
                  <a:schemeClr val="bg2"/>
                </a:solidFill>
              </a:rPr>
              <a:t>Use different </a:t>
            </a: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assertions</a:t>
            </a:r>
            <a:r>
              <a:rPr lang="en-GB" sz="3600" dirty="0">
                <a:solidFill>
                  <a:schemeClr val="bg2"/>
                </a:solidFill>
              </a:rPr>
              <a:t> depending </a:t>
            </a:r>
            <a:br>
              <a:rPr lang="en-GB" sz="3600" dirty="0">
                <a:solidFill>
                  <a:schemeClr val="bg2"/>
                </a:solidFill>
              </a:rPr>
            </a:br>
            <a:r>
              <a:rPr lang="en-GB" sz="3600" dirty="0">
                <a:solidFill>
                  <a:schemeClr val="bg2"/>
                </a:solidFill>
              </a:rPr>
              <a:t>on the situation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endParaRPr lang="en-GB" sz="3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65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18061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" descr="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0AF62E5C-3C23-4584-BDE7-6E4BD5C13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50" y="2598125"/>
            <a:ext cx="3809789" cy="1583677"/>
          </a:xfrm>
          <a:prstGeom prst="rect">
            <a:avLst/>
          </a:prstGeom>
        </p:spPr>
      </p:pic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SoftUni Diamond Partners</a:t>
            </a:r>
            <a:endParaRPr lang="bg-BG" b="1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pic>
        <p:nvPicPr>
          <p:cNvPr id="18" name="Picture 1" descr="Logo, company name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DDAC6746-8290-4A8F-8F83-D9D2CC3191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4281545"/>
            <a:ext cx="2217424" cy="2217424"/>
          </a:xfrm>
          <a:prstGeom prst="rect">
            <a:avLst/>
          </a:prstGeom>
        </p:spPr>
      </p:pic>
      <p:pic>
        <p:nvPicPr>
          <p:cNvPr id="19" name="Picture 6" descr="Graphical user interface, text, application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B21B8F18-2E13-41E7-B73D-7F8307BFC68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" r="14078"/>
          <a:stretch/>
        </p:blipFill>
        <p:spPr>
          <a:xfrm>
            <a:off x="8685287" y="2660271"/>
            <a:ext cx="3067743" cy="1758210"/>
          </a:xfrm>
          <a:prstGeom prst="rect">
            <a:avLst/>
          </a:prstGeom>
        </p:spPr>
      </p:pic>
      <p:pic>
        <p:nvPicPr>
          <p:cNvPr id="20" name="Picture 7" descr="Logo, company name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27F4147E-5CB1-40B2-846E-5761FF7702D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8" b="20168"/>
          <a:stretch/>
        </p:blipFill>
        <p:spPr>
          <a:xfrm>
            <a:off x="8451074" y="1324354"/>
            <a:ext cx="3680990" cy="1152112"/>
          </a:xfrm>
          <a:prstGeom prst="rect">
            <a:avLst/>
          </a:prstGeom>
        </p:spPr>
      </p:pic>
      <p:pic>
        <p:nvPicPr>
          <p:cNvPr id="22" name="Graphic 10">
            <a:hlinkClick r:id="rId11"/>
            <a:extLst>
              <a:ext uri="{FF2B5EF4-FFF2-40B4-BE49-F238E27FC236}">
                <a16:creationId xmlns:a16="http://schemas.microsoft.com/office/drawing/2014/main" id="{5A1E508F-C6CB-4D9A-969C-B1A3A42AFA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00712" y="1567785"/>
            <a:ext cx="4226852" cy="594226"/>
          </a:xfrm>
          <a:prstGeom prst="rect">
            <a:avLst/>
          </a:prstGeom>
        </p:spPr>
      </p:pic>
      <p:pic>
        <p:nvPicPr>
          <p:cNvPr id="24" name="Picture 13" descr="Text&#10;&#10;Description automatically generated with low confidence">
            <a:hlinkClick r:id="rId14"/>
            <a:extLst>
              <a:ext uri="{FF2B5EF4-FFF2-40B4-BE49-F238E27FC236}">
                <a16:creationId xmlns:a16="http://schemas.microsoft.com/office/drawing/2014/main" id="{17C73AA0-41B2-47EE-BD53-AB9EB7E942E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07" y="583890"/>
            <a:ext cx="3217091" cy="2414212"/>
          </a:xfrm>
          <a:prstGeom prst="rect">
            <a:avLst/>
          </a:prstGeom>
        </p:spPr>
      </p:pic>
      <p:pic>
        <p:nvPicPr>
          <p:cNvPr id="25" name="Picture 15" descr="Text,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52A556A1-263D-4511-AD59-755C292008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106" y="2749253"/>
            <a:ext cx="3594592" cy="1224656"/>
          </a:xfrm>
          <a:prstGeom prst="rect">
            <a:avLst/>
          </a:prstGeom>
        </p:spPr>
      </p:pic>
      <p:pic>
        <p:nvPicPr>
          <p:cNvPr id="26" name="Picture 17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C225AB77-E094-4E2B-BB12-9C4A40924AD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34" y="4515341"/>
            <a:ext cx="3251172" cy="1758210"/>
          </a:xfrm>
          <a:prstGeom prst="rect">
            <a:avLst/>
          </a:prstGeom>
        </p:spPr>
      </p:pic>
      <p:pic>
        <p:nvPicPr>
          <p:cNvPr id="31" name="Picture 4" descr="Background pattern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46857021-465D-4AF3-A5D9-E463341892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131" y="4506963"/>
            <a:ext cx="2697164" cy="1766588"/>
          </a:xfrm>
          <a:prstGeom prst="rect">
            <a:avLst/>
          </a:prstGeom>
        </p:spPr>
      </p:pic>
      <p:pic>
        <p:nvPicPr>
          <p:cNvPr id="32" name="Picture 11" descr="A picture containing 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5E709AC7-B7B0-49BF-8B4E-F7F901D8F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996" y="4719703"/>
            <a:ext cx="2413613" cy="1379207"/>
          </a:xfrm>
          <a:prstGeom prst="rect">
            <a:avLst/>
          </a:prstGeom>
        </p:spPr>
      </p:pic>
      <p:sp>
        <p:nvSpPr>
          <p:cNvPr id="4" name="Правоъгълник: със заоблени ъгли 3">
            <a:extLst>
              <a:ext uri="{FF2B5EF4-FFF2-40B4-BE49-F238E27FC236}">
                <a16:creationId xmlns:a16="http://schemas.microsoft.com/office/drawing/2014/main" id="{4B2E664D-34CE-4624-96B0-08133D588765}"/>
              </a:ext>
            </a:extLst>
          </p:cNvPr>
          <p:cNvSpPr/>
          <p:nvPr/>
        </p:nvSpPr>
        <p:spPr>
          <a:xfrm>
            <a:off x="188142" y="1325262"/>
            <a:ext cx="3584152" cy="1106649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3" name="Правоъгълник: със заоблени ъгли 32">
            <a:extLst>
              <a:ext uri="{FF2B5EF4-FFF2-40B4-BE49-F238E27FC236}">
                <a16:creationId xmlns:a16="http://schemas.microsoft.com/office/drawing/2014/main" id="{15D52253-22B4-432B-AE29-46607BA48C1B}"/>
              </a:ext>
            </a:extLst>
          </p:cNvPr>
          <p:cNvSpPr/>
          <p:nvPr/>
        </p:nvSpPr>
        <p:spPr>
          <a:xfrm>
            <a:off x="3944374" y="1316884"/>
            <a:ext cx="4559685" cy="1106649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4" name="Правоъгълник: със заоблени ъгли 33">
            <a:extLst>
              <a:ext uri="{FF2B5EF4-FFF2-40B4-BE49-F238E27FC236}">
                <a16:creationId xmlns:a16="http://schemas.microsoft.com/office/drawing/2014/main" id="{A8F1DB11-DA78-4E16-9C9F-90E1E27602EE}"/>
              </a:ext>
            </a:extLst>
          </p:cNvPr>
          <p:cNvSpPr/>
          <p:nvPr/>
        </p:nvSpPr>
        <p:spPr>
          <a:xfrm>
            <a:off x="193258" y="2745941"/>
            <a:ext cx="3751115" cy="1310186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5" name="Правоъгълник: със заоблени ъгли 34">
            <a:extLst>
              <a:ext uri="{FF2B5EF4-FFF2-40B4-BE49-F238E27FC236}">
                <a16:creationId xmlns:a16="http://schemas.microsoft.com/office/drawing/2014/main" id="{5B2FDF04-F045-4CE7-A1A3-CD65D4C9EF12}"/>
              </a:ext>
            </a:extLst>
          </p:cNvPr>
          <p:cNvSpPr/>
          <p:nvPr/>
        </p:nvSpPr>
        <p:spPr>
          <a:xfrm>
            <a:off x="8506324" y="2714045"/>
            <a:ext cx="3396056" cy="1323735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8" name="Правоъгълник: със заоблени ъгли 37">
            <a:extLst>
              <a:ext uri="{FF2B5EF4-FFF2-40B4-BE49-F238E27FC236}">
                <a16:creationId xmlns:a16="http://schemas.microsoft.com/office/drawing/2014/main" id="{505A8F0D-1FEE-450F-B082-DACD2664D654}"/>
              </a:ext>
            </a:extLst>
          </p:cNvPr>
          <p:cNvSpPr/>
          <p:nvPr/>
        </p:nvSpPr>
        <p:spPr>
          <a:xfrm>
            <a:off x="8683024" y="1314059"/>
            <a:ext cx="3217091" cy="1106649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9" name="Правоъгълник: със заоблени ъгли 38">
            <a:extLst>
              <a:ext uri="{FF2B5EF4-FFF2-40B4-BE49-F238E27FC236}">
                <a16:creationId xmlns:a16="http://schemas.microsoft.com/office/drawing/2014/main" id="{A5395705-B8C4-43E3-B1BF-0CAFF5185132}"/>
              </a:ext>
            </a:extLst>
          </p:cNvPr>
          <p:cNvSpPr/>
          <p:nvPr/>
        </p:nvSpPr>
        <p:spPr>
          <a:xfrm>
            <a:off x="4121736" y="2714045"/>
            <a:ext cx="4214974" cy="1323735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0" name="Правоъгълник: със заоблени ъгли 39">
            <a:extLst>
              <a:ext uri="{FF2B5EF4-FFF2-40B4-BE49-F238E27FC236}">
                <a16:creationId xmlns:a16="http://schemas.microsoft.com/office/drawing/2014/main" id="{D7B735E6-CA8E-4143-9716-82D3FC28F074}"/>
              </a:ext>
            </a:extLst>
          </p:cNvPr>
          <p:cNvSpPr/>
          <p:nvPr/>
        </p:nvSpPr>
        <p:spPr>
          <a:xfrm>
            <a:off x="5759114" y="4311804"/>
            <a:ext cx="3411520" cy="2187165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1" name="Правоъгълник: със заоблени ъгли 40">
            <a:extLst>
              <a:ext uri="{FF2B5EF4-FFF2-40B4-BE49-F238E27FC236}">
                <a16:creationId xmlns:a16="http://schemas.microsoft.com/office/drawing/2014/main" id="{98058E56-E475-47D9-89C2-C8CB0E5D652F}"/>
              </a:ext>
            </a:extLst>
          </p:cNvPr>
          <p:cNvSpPr/>
          <p:nvPr/>
        </p:nvSpPr>
        <p:spPr>
          <a:xfrm>
            <a:off x="2520745" y="4306789"/>
            <a:ext cx="3125454" cy="2192180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2" name="Правоъгълник: със заоблени ъгли 41">
            <a:extLst>
              <a:ext uri="{FF2B5EF4-FFF2-40B4-BE49-F238E27FC236}">
                <a16:creationId xmlns:a16="http://schemas.microsoft.com/office/drawing/2014/main" id="{9FC8187E-1E0E-420C-B164-CB0C0142FE9A}"/>
              </a:ext>
            </a:extLst>
          </p:cNvPr>
          <p:cNvSpPr/>
          <p:nvPr/>
        </p:nvSpPr>
        <p:spPr>
          <a:xfrm>
            <a:off x="190407" y="4311804"/>
            <a:ext cx="2217424" cy="2195196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3" name="Правоъгълник: със заоблени ъгли 42">
            <a:extLst>
              <a:ext uri="{FF2B5EF4-FFF2-40B4-BE49-F238E27FC236}">
                <a16:creationId xmlns:a16="http://schemas.microsoft.com/office/drawing/2014/main" id="{72C8EE5E-79E5-4B38-8344-E06DA495F6FF}"/>
              </a:ext>
            </a:extLst>
          </p:cNvPr>
          <p:cNvSpPr/>
          <p:nvPr/>
        </p:nvSpPr>
        <p:spPr>
          <a:xfrm>
            <a:off x="9293221" y="4305610"/>
            <a:ext cx="2606893" cy="2192180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6930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F0F47A-D5A2-4B58-86D3-231F6505307D}"/>
              </a:ext>
            </a:extLst>
          </p:cNvPr>
          <p:cNvGrpSpPr/>
          <p:nvPr/>
        </p:nvGrpSpPr>
        <p:grpSpPr>
          <a:xfrm>
            <a:off x="5780416" y="4332303"/>
            <a:ext cx="4529584" cy="1333523"/>
            <a:chOff x="3038088" y="1783523"/>
            <a:chExt cx="5116680" cy="153297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F57B284-4FEE-41B6-B60C-8DED6CE13211}"/>
                </a:ext>
              </a:extLst>
            </p:cNvPr>
            <p:cNvSpPr/>
            <p:nvPr/>
          </p:nvSpPr>
          <p:spPr bwMode="auto">
            <a:xfrm>
              <a:off x="3038088" y="1783523"/>
              <a:ext cx="5116680" cy="1532977"/>
            </a:xfrm>
            <a:prstGeom prst="roundRect">
              <a:avLst/>
            </a:prstGeom>
            <a:noFill/>
            <a:ln w="28575">
              <a:solidFill>
                <a:srgbClr val="44546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ln w="3810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7" name="Picture 6">
              <a:hlinkClick r:id="rId3"/>
              <a:extLst>
                <a:ext uri="{FF2B5EF4-FFF2-40B4-BE49-F238E27FC236}">
                  <a16:creationId xmlns:a16="http://schemas.microsoft.com/office/drawing/2014/main" id="{69E679E8-FC9D-4497-AFC1-FB5389A83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602" y="1993177"/>
              <a:ext cx="4632796" cy="117000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480B9A-F55F-41E5-97E2-8DF2421AADCE}"/>
              </a:ext>
            </a:extLst>
          </p:cNvPr>
          <p:cNvGrpSpPr/>
          <p:nvPr/>
        </p:nvGrpSpPr>
        <p:grpSpPr>
          <a:xfrm>
            <a:off x="5742425" y="1050083"/>
            <a:ext cx="4529584" cy="3991238"/>
            <a:chOff x="7131000" y="2127260"/>
            <a:chExt cx="4205552" cy="37530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48BF3FF-FC23-42AF-80BB-6EF6A2E7D2DE}"/>
                </a:ext>
              </a:extLst>
            </p:cNvPr>
            <p:cNvSpPr/>
            <p:nvPr/>
          </p:nvSpPr>
          <p:spPr bwMode="auto">
            <a:xfrm>
              <a:off x="7131000" y="2959045"/>
              <a:ext cx="4205552" cy="2051474"/>
            </a:xfrm>
            <a:prstGeom prst="roundRect">
              <a:avLst/>
            </a:prstGeom>
            <a:noFill/>
            <a:ln w="28575">
              <a:solidFill>
                <a:srgbClr val="44546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3" name="Picture 12">
              <a:hlinkClick r:id="rId5"/>
              <a:extLst>
                <a:ext uri="{FF2B5EF4-FFF2-40B4-BE49-F238E27FC236}">
                  <a16:creationId xmlns:a16="http://schemas.microsoft.com/office/drawing/2014/main" id="{44F98D6B-A014-49DE-BFE5-4440AB634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0877" y="2127260"/>
              <a:ext cx="3753000" cy="37530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CF38BC-F2EC-489B-BE10-CDDD29031FBC}"/>
              </a:ext>
            </a:extLst>
          </p:cNvPr>
          <p:cNvGrpSpPr/>
          <p:nvPr/>
        </p:nvGrpSpPr>
        <p:grpSpPr>
          <a:xfrm>
            <a:off x="1562470" y="1934669"/>
            <a:ext cx="3923458" cy="3731157"/>
            <a:chOff x="7670307" y="1597980"/>
            <a:chExt cx="3195961" cy="3250923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6196F9E-CBF6-443C-979A-4C909EC7E6C1}"/>
                </a:ext>
              </a:extLst>
            </p:cNvPr>
            <p:cNvSpPr/>
            <p:nvPr/>
          </p:nvSpPr>
          <p:spPr bwMode="auto">
            <a:xfrm>
              <a:off x="7670307" y="1597980"/>
              <a:ext cx="3195961" cy="3250923"/>
            </a:xfrm>
            <a:prstGeom prst="roundRect">
              <a:avLst/>
            </a:prstGeom>
            <a:solidFill>
              <a:schemeClr val="bg2"/>
            </a:solidFill>
            <a:ln w="28575">
              <a:solidFill>
                <a:srgbClr val="44546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8" name="Picture 7">
              <a:hlinkClick r:id="rId7"/>
              <a:extLst>
                <a:ext uri="{FF2B5EF4-FFF2-40B4-BE49-F238E27FC236}">
                  <a16:creationId xmlns:a16="http://schemas.microsoft.com/office/drawing/2014/main" id="{19D59668-3C9A-4BAE-83AF-92CB45919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30590" y="1885744"/>
              <a:ext cx="2675393" cy="2675393"/>
            </a:xfrm>
            <a:prstGeom prst="rect">
              <a:avLst/>
            </a:prstGeom>
            <a:ln w="28575">
              <a:solidFill>
                <a:srgbClr val="44546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19017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133C2D07-7272-4494-BF65-9D733B389E0F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9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5AA0C81-BAC2-4319-AB26-1E5E48DE27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2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Testing is context dependent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is done differently in </a:t>
            </a:r>
            <a:r>
              <a:rPr lang="en-US" b="1" dirty="0">
                <a:solidFill>
                  <a:schemeClr val="bg1"/>
                </a:solidFill>
              </a:rPr>
              <a:t>different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contexts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Safety-critical software is tested </a:t>
            </a:r>
            <a:r>
              <a:rPr lang="en-US" b="1" dirty="0">
                <a:solidFill>
                  <a:schemeClr val="bg1"/>
                </a:solidFill>
              </a:rPr>
              <a:t>differently</a:t>
            </a:r>
            <a:r>
              <a:rPr lang="en-US" dirty="0"/>
              <a:t> from an e-commerce site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1925" y="3912937"/>
            <a:ext cx="3116894" cy="28443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47DFB467-1473-41FA-9288-328DEE8A9BB0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20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45335497-5A43-45F2-9CAC-F5749E3D56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Exhaustive testing is </a:t>
            </a:r>
            <a:r>
              <a:rPr lang="en-US" b="1" dirty="0">
                <a:solidFill>
                  <a:schemeClr val="bg1"/>
                </a:solidFill>
              </a:rPr>
              <a:t>impossible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combinations of inputs and preconditions are usually almost </a:t>
            </a:r>
            <a:r>
              <a:rPr lang="en-US" b="1" dirty="0">
                <a:solidFill>
                  <a:schemeClr val="bg1"/>
                </a:solidFill>
              </a:rPr>
              <a:t>infinite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number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everything is not feasible</a:t>
            </a:r>
          </a:p>
          <a:p>
            <a:pPr lvl="2"/>
            <a:r>
              <a:rPr lang="en-US" dirty="0"/>
              <a:t>Except for trivial cases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Risk analysis and priorities should be used to focus testing </a:t>
            </a:r>
            <a:br>
              <a:rPr lang="en-US" dirty="0"/>
            </a:br>
            <a:r>
              <a:rPr lang="en-US" dirty="0"/>
              <a:t>efforts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(1)</a:t>
            </a:r>
          </a:p>
        </p:txBody>
      </p:sp>
    </p:spTree>
    <p:extLst>
      <p:ext uri="{BB962C8B-B14F-4D97-AF65-F5344CB8AC3E}">
        <p14:creationId xmlns:p14="http://schemas.microsoft.com/office/powerpoint/2010/main" val="162916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B6A7490C-A8AA-4FA1-B0CB-8821CDE09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Early testing is </a:t>
            </a:r>
            <a:r>
              <a:rPr lang="en-US" b="1" dirty="0">
                <a:solidFill>
                  <a:schemeClr val="bg1"/>
                </a:solidFill>
              </a:rPr>
              <a:t>always preferred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activities shall be started as early as possible </a:t>
            </a:r>
          </a:p>
          <a:p>
            <a:pPr lvl="2"/>
            <a:r>
              <a:rPr lang="en-US" dirty="0"/>
              <a:t>And shall be focused on defined objectives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later a bug is found – the more it costs!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(2)</a:t>
            </a:r>
          </a:p>
        </p:txBody>
      </p:sp>
      <p:pic>
        <p:nvPicPr>
          <p:cNvPr id="5" name="Picture 4" descr="Software Testi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8110" y="3993118"/>
            <a:ext cx="4075779" cy="240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823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6A0F029-3B12-47B4-87B9-C7EC3599F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Defect clustering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effort shall be focused </a:t>
            </a:r>
            <a:r>
              <a:rPr lang="en-US" b="1" dirty="0">
                <a:solidFill>
                  <a:schemeClr val="bg1"/>
                </a:solidFill>
              </a:rPr>
              <a:t>proportionally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To the expected and later observed defect density of modules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small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number</a:t>
            </a:r>
            <a:r>
              <a:rPr lang="en-US" dirty="0"/>
              <a:t> of modules usually contains </a:t>
            </a:r>
            <a:r>
              <a:rPr lang="en-US" b="1" dirty="0">
                <a:solidFill>
                  <a:schemeClr val="bg1"/>
                </a:solidFill>
              </a:rPr>
              <a:t>most of the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defects </a:t>
            </a:r>
            <a:r>
              <a:rPr lang="en-US" dirty="0"/>
              <a:t>discovered</a:t>
            </a:r>
          </a:p>
          <a:p>
            <a:pPr lvl="2"/>
            <a:r>
              <a:rPr lang="en-US" dirty="0"/>
              <a:t>Responsible for most of the operational failures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(3)</a:t>
            </a:r>
          </a:p>
        </p:txBody>
      </p:sp>
    </p:spTree>
    <p:extLst>
      <p:ext uri="{BB962C8B-B14F-4D97-AF65-F5344CB8AC3E}">
        <p14:creationId xmlns:p14="http://schemas.microsoft.com/office/powerpoint/2010/main" val="157979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8972183F-7199-4436-BDE0-785A8E3A2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Pesticide paradox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Same tests repeated </a:t>
            </a:r>
            <a:r>
              <a:rPr lang="en-US" sz="3200" b="1" dirty="0">
                <a:solidFill>
                  <a:schemeClr val="bg1"/>
                </a:solidFill>
              </a:rPr>
              <a:t>over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and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over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again</a:t>
            </a:r>
            <a:r>
              <a:rPr lang="en-US" sz="3200" dirty="0"/>
              <a:t> tend to </a:t>
            </a:r>
            <a:r>
              <a:rPr lang="en-US" sz="3200" b="1" dirty="0">
                <a:solidFill>
                  <a:schemeClr val="bg1"/>
                </a:solidFill>
              </a:rPr>
              <a:t>lose their </a:t>
            </a: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effectiveness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Previously </a:t>
            </a:r>
            <a:r>
              <a:rPr lang="en-US" sz="3200" b="1" dirty="0">
                <a:solidFill>
                  <a:schemeClr val="bg1"/>
                </a:solidFill>
              </a:rPr>
              <a:t>undetected</a:t>
            </a:r>
            <a:r>
              <a:rPr lang="en-US" sz="3200" dirty="0"/>
              <a:t> defects remain </a:t>
            </a:r>
            <a:r>
              <a:rPr lang="en-US" sz="3200" b="1" dirty="0">
                <a:solidFill>
                  <a:schemeClr val="bg1"/>
                </a:solidFill>
              </a:rPr>
              <a:t>undiscovered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New and modified test cases should be developed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(4)</a:t>
            </a:r>
          </a:p>
        </p:txBody>
      </p:sp>
    </p:spTree>
    <p:extLst>
      <p:ext uri="{BB962C8B-B14F-4D97-AF65-F5344CB8AC3E}">
        <p14:creationId xmlns:p14="http://schemas.microsoft.com/office/powerpoint/2010/main" val="88463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3760</TotalTime>
  <Words>2132</Words>
  <Application>Microsoft Office PowerPoint</Application>
  <PresentationFormat>Widescreen</PresentationFormat>
  <Paragraphs>414</Paragraphs>
  <Slides>45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Consolas</vt:lpstr>
      <vt:lpstr>Wingdings</vt:lpstr>
      <vt:lpstr>Wingdings 2</vt:lpstr>
      <vt:lpstr>1_SoftUni</vt:lpstr>
      <vt:lpstr>Unit Testing</vt:lpstr>
      <vt:lpstr>Table of Contents</vt:lpstr>
      <vt:lpstr>Questions</vt:lpstr>
      <vt:lpstr>Seven Testing Principles</vt:lpstr>
      <vt:lpstr>Seven Testing Principles</vt:lpstr>
      <vt:lpstr>Seven Testing Principles (1)</vt:lpstr>
      <vt:lpstr>Seven Testing Principles (2)</vt:lpstr>
      <vt:lpstr>Seven Testing Principles (3)</vt:lpstr>
      <vt:lpstr>Seven Testing Principles (4)</vt:lpstr>
      <vt:lpstr>Seven Testing Principles (5)</vt:lpstr>
      <vt:lpstr>Seven Testing Principles (6)</vt:lpstr>
      <vt:lpstr>Software Used to Test Software</vt:lpstr>
      <vt:lpstr>Manual Testing</vt:lpstr>
      <vt:lpstr>Moving Away from Manual Testing</vt:lpstr>
      <vt:lpstr>Automated Testing</vt:lpstr>
      <vt:lpstr>Integration Tests</vt:lpstr>
      <vt:lpstr>Unit Testing Frameworks</vt:lpstr>
      <vt:lpstr>NUnit</vt:lpstr>
      <vt:lpstr>NUnit vs MSTest</vt:lpstr>
      <vt:lpstr>Problem: NUnit Test</vt:lpstr>
      <vt:lpstr>Solution: NUnit Test (1)</vt:lpstr>
      <vt:lpstr>Solution: NUnit Test (2)</vt:lpstr>
      <vt:lpstr>Solution: NUnit Test (3)</vt:lpstr>
      <vt:lpstr>What is AAA Testing Pattern</vt:lpstr>
      <vt:lpstr>3A Pattern</vt:lpstr>
      <vt:lpstr>Problem: Test Axe</vt:lpstr>
      <vt:lpstr>Solution: Test Axe (1)</vt:lpstr>
      <vt:lpstr>Solution: Test Axe (2)</vt:lpstr>
      <vt:lpstr>Problem: Test Dummy</vt:lpstr>
      <vt:lpstr>Solution: Test Dummy</vt:lpstr>
      <vt:lpstr>How to Write Good Tests</vt:lpstr>
      <vt:lpstr>Asserts (1)</vt:lpstr>
      <vt:lpstr>Asserts (2)</vt:lpstr>
      <vt:lpstr>Assertion Messages</vt:lpstr>
      <vt:lpstr>Don't Repeat Yourself</vt:lpstr>
      <vt:lpstr>Naming Test Methods</vt:lpstr>
      <vt:lpstr>Problem: Refactor Tests</vt:lpstr>
      <vt:lpstr>Solution: Refactor Tests (1)</vt:lpstr>
      <vt:lpstr>Solution: Refactor Tests (2)</vt:lpstr>
      <vt:lpstr>Summary</vt:lpstr>
      <vt:lpstr>Questions?</vt:lpstr>
      <vt:lpstr>SoftUni Diamond Partners</vt:lpstr>
      <vt:lpstr>Educational Partners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CSharp OOP - Unit Testing</dc:title>
  <dc:subject>Intro to NodeJS</dc:subject>
  <dc:creator>Software University</dc:creator>
  <cp:keywords>Software University; SoftUni; programming; coding; software development; education; training; course</cp:keywords>
  <dc:description>© SoftUni – https://softuni.org_x000d_
© Software University – https://softuni.bg_x000d_
_x000d_
Copyrighted document. Unauthorized copy, reproduction or use is not permitted.</dc:description>
  <cp:lastModifiedBy>Aleksandar Kermanov</cp:lastModifiedBy>
  <cp:revision>22</cp:revision>
  <dcterms:created xsi:type="dcterms:W3CDTF">2018-05-23T13:08:44Z</dcterms:created>
  <dcterms:modified xsi:type="dcterms:W3CDTF">2021-09-23T13:17:50Z</dcterms:modified>
  <cp:category>programming;education;software engineering;software development</cp:category>
</cp:coreProperties>
</file>